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p:scale>
          <a:sx d="100" n="155"/>
          <a:sy d="100" n="155"/>
        </p:scale>
        <p:origin x="936" y="464"/>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notesMaster" Target="notesMasters/notesMaster1.xml" /><Relationship Id="rId34" Type="http://schemas.openxmlformats.org/officeDocument/2006/relationships/viewProps" Target="viewProps.xml" /><Relationship Id="rId33" Type="http://schemas.openxmlformats.org/officeDocument/2006/relationships/presProps" Target="presProps.xml" /><Relationship Id="rId1" Type="http://schemas.openxmlformats.org/officeDocument/2006/relationships/slideMaster" Target="slideMasters/slideMaster1.xml" /><Relationship Id="rId36" Type="http://schemas.openxmlformats.org/officeDocument/2006/relationships/tableStyles" Target="tableStyles.xml" /><Relationship Id="rId3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jp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vtreat" TargetMode="External" /><Relationship Id="rId3" Type="http://schemas.openxmlformats.org/officeDocument/2006/relationships/hyperlink" Target="https://github.com/WinVector/vtreat" TargetMode="External" /><Relationship Id="rId4" Type="http://schemas.openxmlformats.org/officeDocument/2006/relationships/hyperlink" Target="https://win-vector.com/2009/11/03/i-dont-think-that-means-what-you-think-it-means-statistics-to-english-translation-part-1-accuracy-measures/" TargetMode="External" /><Relationship Id="rId5" Type="http://schemas.openxmlformats.org/officeDocument/2006/relationships/hyperlink" Target="https://win-vector.com/2015/02/27/does-balancing-classes-improve-classifier-performance/" TargetMode="External" /><Relationship Id="rId6" Type="http://schemas.openxmlformats.org/officeDocument/2006/relationships/hyperlink" Target="https://win-vector.com/2019/07/07/link-functions-versus-data-transforms/" TargetMode="External" /><Relationship Id="rId7" Type="http://schemas.openxmlformats.org/officeDocument/2006/relationships/hyperlink" Target="https://win-vector.com/2014/03/08/can-a-classifier-that-never-says-yes-be-useful/" TargetMode="External" /><Relationship Id="rId8" Type="http://schemas.openxmlformats.org/officeDocument/2006/relationships/hyperlink" Target="https://win-vector.com/2019/11/12/when-cross-validation-is-more-powerful-than-regularization/"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Fit_to_Finish_Modeling"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Fit to Finish Modeling</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24.7531605</a:t>
                      </a:r>
                    </a:p>
                  </a:txBody>
                </a:tc>
                <a:tc>
                  <a:txBody>
                    <a:bodyPr/>
                    <a:lstStyle/>
                    <a:p>
                      <a:pPr lvl="0" indent="0" marL="0" algn="r">
                        <a:buNone/>
                      </a:pPr>
                      <a:r>
                        <a:rPr/>
                        <a:t>4.5770313</a:t>
                      </a:r>
                    </a:p>
                  </a:txBody>
                </a:tc>
                <a:tc>
                  <a:txBody>
                    <a:bodyPr/>
                    <a:lstStyle/>
                    <a:p>
                      <a:pPr lvl="0" indent="0" marL="0" algn="r">
                        <a:buNone/>
                      </a:pPr>
                      <a:r>
                        <a:rPr/>
                        <a:t>5.408126</a:t>
                      </a:r>
                    </a:p>
                  </a:txBody>
                </a:tc>
                <a:tc>
                  <a:txBody>
                    <a:bodyPr/>
                    <a:lstStyle/>
                    <a:p>
                      <a:pPr lvl="0" indent="0" marL="0" algn="r">
                        <a:buNone/>
                      </a:pPr>
                      <a:r>
                        <a:rPr/>
                        <a:t>1e-07</a:t>
                      </a:r>
                    </a:p>
                  </a:txBody>
                </a:tc>
              </a:tr>
              <a:tr h="0">
                <a:tc>
                  <a:txBody>
                    <a:bodyPr/>
                    <a:lstStyle/>
                    <a:p>
                      <a:pPr lvl="0" indent="0" marL="0" algn="l">
                        <a:buNone/>
                      </a:pPr>
                      <a:r>
                        <a:rPr/>
                        <a:t>father</a:t>
                      </a:r>
                    </a:p>
                  </a:txBody>
                </a:tc>
                <a:tc>
                  <a:txBody>
                    <a:bodyPr/>
                    <a:lstStyle/>
                    <a:p>
                      <a:pPr lvl="0" indent="0" marL="0" algn="r">
                        <a:buNone/>
                      </a:pPr>
                      <a:r>
                        <a:rPr/>
                        <a:t>0.3599918</a:t>
                      </a:r>
                    </a:p>
                  </a:txBody>
                </a:tc>
                <a:tc>
                  <a:txBody>
                    <a:bodyPr/>
                    <a:lstStyle/>
                    <a:p>
                      <a:pPr lvl="0" indent="0" marL="0" algn="r">
                        <a:buNone/>
                      </a:pPr>
                      <a:r>
                        <a:rPr/>
                        <a:t>0.0490638</a:t>
                      </a:r>
                    </a:p>
                  </a:txBody>
                </a:tc>
                <a:tc>
                  <a:txBody>
                    <a:bodyPr/>
                    <a:lstStyle/>
                    <a:p>
                      <a:pPr lvl="0" indent="0" marL="0" algn="r">
                        <a:buNone/>
                      </a:pPr>
                      <a:r>
                        <a:rPr/>
                        <a:t>7.337219</a:t>
                      </a:r>
                    </a:p>
                  </a:txBody>
                </a:tc>
                <a:tc>
                  <a:txBody>
                    <a:bodyPr/>
                    <a:lstStyle/>
                    <a:p>
                      <a:pPr lvl="0" indent="0" marL="0" algn="r">
                        <a:buNone/>
                      </a:pPr>
                      <a:r>
                        <a:rPr/>
                        <a:t>0e+00</a:t>
                      </a:r>
                    </a:p>
                  </a:txBody>
                </a:tc>
              </a:tr>
              <a:tr h="0">
                <a:tc>
                  <a:txBody>
                    <a:bodyPr/>
                    <a:lstStyle/>
                    <a:p>
                      <a:pPr lvl="0" indent="0" marL="0" algn="l">
                        <a:buNone/>
                      </a:pPr>
                      <a:r>
                        <a:rPr/>
                        <a:t>mother</a:t>
                      </a:r>
                    </a:p>
                  </a:txBody>
                </a:tc>
                <a:tc>
                  <a:txBody>
                    <a:bodyPr/>
                    <a:lstStyle/>
                    <a:p>
                      <a:pPr lvl="0" indent="0" marL="0" algn="r">
                        <a:buNone/>
                      </a:pPr>
                      <a:r>
                        <a:rPr/>
                        <a:t>0.2658474</a:t>
                      </a:r>
                    </a:p>
                  </a:txBody>
                </a:tc>
                <a:tc>
                  <a:txBody>
                    <a:bodyPr/>
                    <a:lstStyle/>
                    <a:p>
                      <a:pPr lvl="0" indent="0" marL="0" algn="r">
                        <a:buNone/>
                      </a:pPr>
                      <a:r>
                        <a:rPr/>
                        <a:t>0.0526113</a:t>
                      </a:r>
                    </a:p>
                  </a:txBody>
                </a:tc>
                <a:tc>
                  <a:txBody>
                    <a:bodyPr/>
                    <a:lstStyle/>
                    <a:p>
                      <a:pPr lvl="0" indent="0" marL="0" algn="r">
                        <a:buNone/>
                      </a:pPr>
                      <a:r>
                        <a:rPr/>
                        <a:t>5.053052</a:t>
                      </a:r>
                    </a:p>
                  </a:txBody>
                </a:tc>
                <a:tc>
                  <a:txBody>
                    <a:bodyPr/>
                    <a:lstStyle/>
                    <a:p>
                      <a:pPr lvl="0" indent="0" marL="0" algn="r">
                        <a:buNone/>
                      </a:pPr>
                      <a:r>
                        <a:rPr/>
                        <a:t>6e-07</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0.3697543</a:t>
                      </a:r>
                    </a:p>
                  </a:txBody>
                </a:tc>
              </a:tr>
              <a:tr h="0">
                <a:tc>
                  <a:txBody>
                    <a:bodyPr/>
                    <a:lstStyle/>
                    <a:p>
                      <a:pPr lvl="0" indent="0" marL="0" algn="l">
                        <a:buNone/>
                      </a:pPr>
                      <a:r>
                        <a:rPr/>
                        <a:t>mother</a:t>
                      </a:r>
                    </a:p>
                  </a:txBody>
                </a:tc>
                <a:tc>
                  <a:txBody>
                    <a:bodyPr/>
                    <a:lstStyle/>
                    <a:p>
                      <a:pPr lvl="0" indent="0" marL="0" algn="r">
                        <a:buNone/>
                      </a:pPr>
                      <a:r>
                        <a:rPr/>
                        <a:t>0.2764378</a:t>
                      </a:r>
                    </a:p>
                  </a:txBody>
                </a:tc>
              </a:tr>
              <a:tr h="0">
                <a:tc>
                  <a:txBody>
                    <a:bodyPr/>
                    <a:lstStyle/>
                    <a:p>
                      <a:pPr lvl="0" indent="0" marL="0" algn="l">
                        <a:buNone/>
                      </a:pPr>
                      <a:r>
                        <a:rPr/>
                        <a:t>mid_parent</a:t>
                      </a:r>
                    </a:p>
                  </a:txBody>
                </a:tc>
                <a:tc>
                  <a:txBody>
                    <a:bodyPr/>
                    <a:lstStyle/>
                    <a:p>
                      <a:pPr lvl="0" indent="0" marL="0" algn="r">
                        <a:buNone/>
                      </a:pPr>
                      <a:r>
                        <a:rPr/>
                        <a:t>-0.0097816</a:t>
                      </a:r>
                    </a:p>
                  </a:txBody>
                </a:tc>
              </a:tr>
            </a:tbl>
          </a:graphicData>
        </a:graphic>
      </p:graphicFrame>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3.564612</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3.564611</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6.652216e-05</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a:t>
            </a:r>
          </a:p>
          <a:p>
            <a:pPr lvl="2"/>
            <a:r>
              <a:rPr/>
              <a:t>For many business situations, this is in fact the right answer!</a:t>
            </a:r>
          </a:p>
          <a:p>
            <a:pPr lvl="1"/>
            <a:r>
              <a:rPr/>
              <a:t>Model identification is pointless when we are not gifted with the right model structure, as we can’t expect reliable predictions on examples not distributionally similar to the training data.</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pic>
        <p:nvPicPr>
          <p:cNvPr descr="one_not_like_the_other.jpg" id="0" name="Picture 1"/>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is supporting fixes that repair problems introduced by other fixes (complexity death spiral).</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Co-author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b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 the class label, which is defined as “1” if the probability is at lest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a:t>Always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ideas that classifiers should return categories is pernicious nonsense.</a:t>
            </a:r>
          </a:p>
          <a:p>
            <a:pPr lvl="0"/>
            <a:r>
              <a:rPr/>
              <a:t>In English “accuracy” is a synonym for “quality.”</a:t>
            </a:r>
          </a:p>
          <a:p>
            <a:pPr lvl="0"/>
            <a:r>
              <a:rPr/>
              <a:t>Accuracy is the most commonly asked for goodness metric for classifiers.</a:t>
            </a:r>
          </a:p>
          <a:p>
            <a:pPr lvl="0"/>
            <a:r>
              <a:rPr/>
              <a:t>Accuracy is </a:t>
            </a:r>
            <a:r>
              <a:rPr i="1"/>
              <a:t>almost never</a:t>
            </a:r>
            <a:r>
              <a:rPr/>
              <a:t> the right metric when classes are imbalanced</a:t>
            </a:r>
          </a:p>
          <a:p>
            <a:pPr lvl="0"/>
            <a:r>
              <a:rPr/>
              <a:t>Learn to use AUC as it tells you how often your classifier’s probability orders the outcomes correctly.</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Fit_to_Finish_Modeling_files/figure-pptx/unnamed-chunk-26-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pic>
        <p:nvPicPr>
          <p:cNvPr descr="AlwaysHasBeen.jp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 </a:t>
            </a:r>
            <a:r>
              <a:rPr i="1"/>
              <a:t>and</a:t>
            </a:r>
            <a:r>
              <a:rPr/>
              <a:t> vice versa.</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a:r>
              <a:rPr>
                <a:hlinkClick r:id="rId2"/>
              </a:rPr>
              <a:t>vtreat for R</a:t>
            </a:r>
            <a:r>
              <a:rPr/>
              <a:t>, </a:t>
            </a:r>
            <a:r>
              <a:rPr>
                <a:hlinkClick r:id="rId3"/>
              </a:rPr>
              <a:t>vtreat for Python</a:t>
            </a:r>
            <a:r>
              <a:rPr/>
              <a:t>.</a:t>
            </a:r>
          </a:p>
          <a:p>
            <a:pPr lvl="0"/>
            <a:r>
              <a:rPr>
                <a:hlinkClick r:id="rId4"/>
              </a:rPr>
              <a:t>Nina Zumel: “I don’t think that means what you think it means;” Statistics to English Translation, Part 1: Accuracy Measures</a:t>
            </a:r>
            <a:r>
              <a:rPr/>
              <a:t>.</a:t>
            </a:r>
          </a:p>
          <a:p>
            <a:pPr lvl="0"/>
            <a:r>
              <a:rPr>
                <a:hlinkClick r:id="rId5"/>
              </a:rPr>
              <a:t>Nina Zumel: Does Balancing Classes Improve Classifier Performance?</a:t>
            </a:r>
          </a:p>
          <a:p>
            <a:pPr lvl="0"/>
            <a:r>
              <a:rPr>
                <a:hlinkClick r:id="rId6"/>
              </a:rPr>
              <a:t>Nina Zumel: Link Functions versus Data Transforms.</a:t>
            </a:r>
          </a:p>
          <a:p>
            <a:pPr lvl="0"/>
            <a:r>
              <a:rPr>
                <a:hlinkClick r:id="rId7"/>
              </a:rPr>
              <a:t>John Mount: Can a classifier that never says “yes” be useful?</a:t>
            </a:r>
          </a:p>
          <a:p>
            <a:pPr lvl="0"/>
            <a:r>
              <a:rPr>
                <a:hlinkClick r:id="rId8"/>
              </a:rPr>
              <a:t>John Mount: When Cross-Validation is More Powerful than Regularization.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a:t>Either field can be made to look bad by judging it in terms of the other’s concerns.</a:t>
            </a:r>
          </a:p>
          <a:p>
            <a:pPr lvl="0" indent="0" marL="0">
              <a:buNone/>
            </a:pPr>
            <a:r>
              <a:rPr/>
              <a:t>Statisticians are fond of observing “terms are used differently in data science” (code for not allowing other fields to have prior art).</a:t>
            </a:r>
          </a:p>
          <a:p>
            <a:pPr lvl="0" indent="0" marL="0">
              <a:buNone/>
            </a:pPr>
            <a:r>
              <a:rPr/>
              <a:t>I will show what it looks like to rush from data to building a model predictive model (supervised machine learning). Also, I will demonstrate some fo the joy of working fast in idiomatic R.</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 from parent’s height.</a:t>
            </a:r>
          </a:p>
          <a:p>
            <a:pPr lvl="0"/>
            <a:r>
              <a:rPr/>
              <a:t>Predicting cancer risk.</a:t>
            </a:r>
          </a:p>
          <a:p>
            <a:pPr lvl="0"/>
            <a:r>
              <a:rPr/>
              <a:t>Predicting the probabilty of clicking on an online advertisement.</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Judging a process merely by the results can simplifies things and also obscure important distinctions. This is the risk of “fit to finish” processes that are judged only on their final output.</a:t>
            </a:r>
          </a:p>
          <a:p>
            <a:pPr lvl="0" indent="0" marL="0">
              <a:buNone/>
            </a:pPr>
            <a:r>
              <a:rPr/>
              <a:t>It can seem that data science is memorizing an infinite number of arcane rituals. Many of the tool suppliers </a:t>
            </a:r>
            <a:r>
              <a:rPr i="1"/>
              <a:t>would like it to be that way</a:t>
            </a:r>
            <a:r>
              <a:rPr/>
              <a:t>.</a:t>
            </a:r>
          </a:p>
          <a:p>
            <a:pPr lvl="0" indent="0" marL="0">
              <a:buNone/>
            </a:pPr>
            <a:r>
              <a:rPr/>
              <a:t>Instead of this magical thinking, organize procedures by what they purport to fix.</a:t>
            </a:r>
          </a:p>
        </p:txBody>
      </p:sp>
      <p:pic>
        <p:nvPicPr>
          <p:cNvPr descr="fig:  GregorSailer_ThePotemkinVillage_3_1600_c.jpg" id="0" name="Picture 1"/>
          <p:cNvPicPr>
            <a:picLocks noGrp="1" noChangeAspect="1"/>
          </p:cNvPicPr>
          <p:nvPr/>
        </p:nvPicPr>
        <p:blipFill>
          <a:blip r:embed="rId2"/>
          <a:stretch>
            <a:fillRect/>
          </a:stretch>
        </p:blipFill>
        <p:spPr bwMode="auto">
          <a:xfrm>
            <a:off x="3708400" y="203200"/>
            <a:ext cx="4838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Gregor Sailer, The Potemkin Village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Organizes the Fixes by what they Purport to Fix</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defensive ritual(s)</a:t>
                      </a:r>
                    </a:p>
                  </a:txBody>
                  <a:tcPr/>
                </a:tc>
                <a:tc>
                  <a:txBody>
                    <a:bodyPr/>
                    <a:lstStyle/>
                    <a:p>
                      <a:pPr lvl="0" indent="0" marL="0">
                        <a:buNone/>
                      </a:pPr>
                      <a:r>
                        <a:rPr/>
                        <a:t>legitimate fear(s)</a:t>
                      </a:r>
                    </a:p>
                  </a:txBody>
                  <a:tcPr/>
                </a:tc>
              </a:tr>
              <a:tr h="0">
                <a:tc>
                  <a:txBody>
                    <a:bodyPr/>
                    <a:lstStyle/>
                    <a:p>
                      <a:pPr lvl="0" indent="0" marL="0">
                        <a:buNone/>
                      </a:pPr>
                      <a:r>
                        <a:rPr b="1"/>
                        <a:t>regularization</a:t>
                      </a:r>
                      <a:r>
                        <a:rPr/>
                        <a:t>, variable pruning, principal components analysis</a:t>
                      </a:r>
                    </a:p>
                  </a:txBody>
                </a:tc>
                <a:tc>
                  <a:txBody>
                    <a:bodyPr/>
                    <a:lstStyle/>
                    <a:p>
                      <a:pPr lvl="0" indent="0" marL="0">
                        <a:buNone/>
                      </a:pPr>
                      <a:r>
                        <a:rPr/>
                        <a:t>over-fit, </a:t>
                      </a:r>
                      <a:r>
                        <a:rPr b="1"/>
                        <a:t>co-linear variables</a:t>
                      </a:r>
                    </a:p>
                  </a:txBody>
                </a:tc>
              </a:tr>
              <a:tr h="0">
                <a:tc>
                  <a:txBody>
                    <a:bodyPr/>
                    <a:lstStyle/>
                    <a:p>
                      <a:pPr lvl="0" indent="0" marL="0">
                        <a:buNone/>
                      </a:pPr>
                      <a:r>
                        <a:rPr/>
                        <a:t>out of sample evaluation, cross methods, ensemble methods, bagging, maximum entropy methods</a:t>
                      </a:r>
                    </a:p>
                  </a:txBody>
                </a:tc>
                <a:tc>
                  <a:txBody>
                    <a:bodyPr/>
                    <a:lstStyle/>
                    <a:p>
                      <a:pPr lvl="0" indent="0" marL="0">
                        <a:buNone/>
                      </a:pPr>
                      <a:r>
                        <a:rPr/>
                        <a:t>over-fit</a:t>
                      </a:r>
                    </a:p>
                  </a:txBody>
                </a:tc>
              </a:tr>
              <a:tr h="0">
                <a:tc>
                  <a:txBody>
                    <a:bodyPr/>
                    <a:lstStyle/>
                    <a:p>
                      <a:pPr lvl="0" indent="0" marL="0">
                        <a:buNone/>
                      </a:pPr>
                      <a:r>
                        <a:rPr b="1"/>
                        <a:t>re-weighting data</a:t>
                      </a:r>
                    </a:p>
                  </a:txBody>
                </a:tc>
                <a:tc>
                  <a:txBody>
                    <a:bodyPr/>
                    <a:lstStyle/>
                    <a:p>
                      <a:pPr lvl="0" indent="0" marL="0">
                        <a:buNone/>
                      </a:pPr>
                      <a:r>
                        <a:rPr/>
                        <a:t>heteroskedastic errors, concept drift, </a:t>
                      </a:r>
                      <a:r>
                        <a:rPr b="1"/>
                        <a:t>unbalanced classification classes</a:t>
                      </a:r>
                    </a:p>
                  </a:txBody>
                </a:tc>
              </a:tr>
              <a:tr h="0">
                <a:tc>
                  <a:txBody>
                    <a:bodyPr/>
                    <a:lstStyle/>
                    <a:p>
                      <a:pPr lvl="0" indent="0" marL="0">
                        <a:buNone/>
                      </a:pPr>
                      <a:r>
                        <a:rPr/>
                        <a:t>non-linear outcome transforms, neural nets, tree methods</a:t>
                      </a:r>
                    </a:p>
                  </a:txBody>
                </a:tc>
                <a:tc>
                  <a:txBody>
                    <a:bodyPr/>
                    <a:lstStyle/>
                    <a:p>
                      <a:pPr lvl="0" indent="0" marL="0">
                        <a:buNone/>
                      </a:pPr>
                      <a:r>
                        <a:rPr/>
                        <a:t>heteroskedastic errors, non-linear response structure</a:t>
                      </a:r>
                    </a:p>
                  </a:txBody>
                </a:tc>
              </a:tr>
              <a:tr h="0">
                <a:tc>
                  <a:txBody>
                    <a:bodyPr/>
                    <a:lstStyle/>
                    <a:p>
                      <a:pPr lvl="0" indent="0" marL="0">
                        <a:buNone/>
                      </a:pPr>
                      <a:r>
                        <a:rPr/>
                        <a:t>interactions, machine learning, neural nets, tree methods, boosting, stacking</a:t>
                      </a:r>
                    </a:p>
                  </a:txBody>
                </a:tc>
                <a:tc>
                  <a:txBody>
                    <a:bodyPr/>
                    <a:lstStyle/>
                    <a:p>
                      <a:pPr lvl="0" indent="0" marL="0">
                        <a:buNone/>
                      </a:pPr>
                      <a:r>
                        <a:rPr/>
                        <a:t>under-expressive models, don’t know structure of relation</a:t>
                      </a:r>
                    </a:p>
                  </a:txBody>
                </a:tc>
              </a:tr>
              <a:tr h="0">
                <a:tc>
                  <a:txBody>
                    <a:bodyPr/>
                    <a:lstStyle/>
                    <a:p>
                      <a:pPr lvl="0" indent="0" marL="0">
                        <a:buNone/>
                      </a:pPr>
                      <a:r>
                        <a:rPr/>
                        <a:t>hyper parameter search</a:t>
                      </a:r>
                    </a:p>
                  </a:txBody>
                </a:tc>
                <a:tc>
                  <a:txBody>
                    <a:bodyPr/>
                    <a:lstStyle/>
                    <a:p>
                      <a:pPr lvl="0" indent="0" marL="0">
                        <a:buNone/>
                      </a:pPr>
                      <a:r>
                        <a:rPr/>
                        <a:t>unstable models, under-specified modeling techniques</a:t>
                      </a:r>
                    </a:p>
                  </a:txBody>
                </a:tc>
              </a:tr>
              <a:tr h="0">
                <a:tc>
                  <a:txBody>
                    <a:bodyPr/>
                    <a:lstStyle/>
                    <a:p>
                      <a:pPr lvl="0" indent="0" marL="0">
                        <a:buNone/>
                      </a:pPr>
                      <a:r>
                        <a:rPr/>
                        <a:t>Bayesian inference</a:t>
                      </a:r>
                    </a:p>
                  </a:txBody>
                </a:tc>
                <a:tc>
                  <a:txBody>
                    <a:bodyPr/>
                    <a:lstStyle/>
                    <a:p>
                      <a:pPr lvl="0" indent="0" marL="0">
                        <a:buNone/>
                      </a:pPr>
                      <a:r>
                        <a:rPr/>
                        <a:t>neglecting prior knowledge and unobserved state</a:t>
                      </a:r>
                    </a:p>
                  </a:txBody>
                </a:tc>
              </a:tr>
            </a:tbl>
          </a:graphicData>
        </a:graphic>
      </p:graphicFrame>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some classic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https://github.com/WinVector/Examples/tree/main/Fit_to_Finish_Modeling</a:t>
            </a:r>
            <a:r>
              <a:rPr/>
              <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a:t>
            </a:r>
          </a:p>
        </p:txBody>
      </p:sp>
      <p:sp>
        <p:nvSpPr>
          <p:cNvPr id="4" name="Text Placeholder 3"/>
          <p:cNvSpPr>
            <a:spLocks noGrp="1"/>
          </p:cNvSpPr>
          <p:nvPr>
            <p:ph idx="2" sz="half" type="body"/>
          </p:nvPr>
        </p:nvSpPr>
        <p:spPr/>
        <p:txBody>
          <a:bodyPr/>
          <a:lstStyle/>
          <a:p>
            <a:pPr lvl="0" indent="0" marL="0">
              <a:buNone/>
            </a:pPr>
            <a:r>
              <a:rPr/>
              <a:t>Variables that imitate each other, which to use?</a:t>
            </a:r>
          </a:p>
        </p:txBody>
      </p:sp>
      <p:pic>
        <p:nvPicPr>
          <p:cNvPr descr="spider_man.jpg" id="0" name="Picture 1"/>
          <p:cNvPicPr>
            <a:picLocks noGrp="1" noChangeAspect="1"/>
          </p:cNvPicPr>
          <p:nvPr/>
        </p:nvPicPr>
        <p:blipFill>
          <a:blip r:embed="rId2"/>
          <a:stretch>
            <a:fillRect/>
          </a:stretch>
        </p:blipFill>
        <p:spPr bwMode="auto">
          <a:xfrm>
            <a:off x="3568700" y="1181100"/>
            <a:ext cx="5105400" cy="24384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gridCol w="558800"/>
                <a:gridCol w="558800"/>
                <a:gridCol w="558800"/>
                <a:gridCol w="558800"/>
                <a:gridCol w="558800"/>
                <a:gridCol w="558800"/>
                <a:gridCol w="558800"/>
                <a:gridCol w="5588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bl>
          </a:graphicData>
        </a:graphic>
      </p:graphicFrame>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to Finish Modeling</dc:title>
  <dc:creator>John Mount, Win Vector LLC</dc:creator>
  <cp:keywords/>
  <dcterms:created xsi:type="dcterms:W3CDTF">2022-11-07T21:22:26Z</dcterms:created>
  <dcterms:modified xsi:type="dcterms:W3CDTF">2022-11-07T21:22:26Z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